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099300" cy="10234600"/>
  <p:embeddedFontLst>
    <p:embeddedFont>
      <p:font typeface="Century Schoolboo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gCyF1LQlK9w0AwzKEdibPOwXvb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Schoolbook-bold.fntdata"/><Relationship Id="rId10" Type="http://schemas.openxmlformats.org/officeDocument/2006/relationships/font" Target="fonts/CenturySchoolbook-regular.fntdata"/><Relationship Id="rId13" Type="http://schemas.openxmlformats.org/officeDocument/2006/relationships/font" Target="fonts/CenturySchoolbook-boldItalic.fntdata"/><Relationship Id="rId12" Type="http://schemas.openxmlformats.org/officeDocument/2006/relationships/font" Target="fonts/CenturySchoolbook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anchorCtr="0" anchor="t" bIns="49500" lIns="99025" spcFirstLastPara="1" rIns="99025" wrap="square" tIns="495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anchorCtr="0" anchor="t" bIns="49500" lIns="99025" spcFirstLastPara="1" rIns="99025" wrap="square" tIns="495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7775" y="1279525"/>
            <a:ext cx="46037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9500" lIns="99025" spcFirstLastPara="1" rIns="99025" wrap="square" tIns="495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anchorCtr="0" anchor="b" bIns="49500" lIns="99025" spcFirstLastPara="1" rIns="99025" wrap="square" tIns="495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anchorCtr="0" anchor="b" bIns="49500" lIns="99025" spcFirstLastPara="1" rIns="99025" wrap="square" tIns="495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l-SI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anchorCtr="0" anchor="t" bIns="49500" lIns="99025" spcFirstLastPara="1" rIns="99025" wrap="square" tIns="49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/>
          <p:nvPr>
            <p:ph idx="2" type="sldImg"/>
          </p:nvPr>
        </p:nvSpPr>
        <p:spPr>
          <a:xfrm>
            <a:off x="1247775" y="1279525"/>
            <a:ext cx="46037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/>
          <p:nvPr>
            <p:ph idx="2" type="sldImg"/>
          </p:nvPr>
        </p:nvSpPr>
        <p:spPr>
          <a:xfrm>
            <a:off x="1247775" y="1279525"/>
            <a:ext cx="46037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9500" lIns="99025" spcFirstLastPara="1" rIns="99025" wrap="square" tIns="49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>
                <a:solidFill>
                  <a:srgbClr val="0070C0"/>
                </a:solidFill>
              </a:rPr>
              <a:t>From Kamnik (Tone): </a:t>
            </a:r>
            <a:r>
              <a:rPr b="1" lang="sl-SI" sz="1300">
                <a:solidFill>
                  <a:srgbClr val="0070C0"/>
                </a:solidFill>
              </a:rPr>
              <a:t>So where is the source of the problem?</a:t>
            </a:r>
            <a:endParaRPr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>
                <a:solidFill>
                  <a:srgbClr val="0070C0"/>
                </a:solidFill>
              </a:rPr>
              <a:t>Misalignment of higher levels of the system with the aims and objectives?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400">
                <a:solidFill>
                  <a:srgbClr val="0070C0"/>
                </a:solidFill>
              </a:rPr>
              <a:t>Inadequate performance (quality)? </a:t>
            </a:r>
            <a:r>
              <a:rPr lang="sl-SI"/>
              <a:t>Material conditions. School management. Teachers. Cooperation with parents.</a:t>
            </a:r>
            <a:endParaRPr>
              <a:solidFill>
                <a:srgbClr val="C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 txBox="1"/>
          <p:nvPr>
            <p:ph idx="12" type="sldNum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anchorCtr="0" anchor="b" bIns="49500" lIns="99025" spcFirstLastPara="1" rIns="99025" wrap="square" tIns="495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c2fb7723fb_0_0:notes"/>
          <p:cNvSpPr/>
          <p:nvPr>
            <p:ph idx="2" type="sldImg"/>
          </p:nvPr>
        </p:nvSpPr>
        <p:spPr>
          <a:xfrm>
            <a:off x="1247775" y="1279525"/>
            <a:ext cx="4603800" cy="345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2c2fb7723fb_0_0:notes"/>
          <p:cNvSpPr txBox="1"/>
          <p:nvPr>
            <p:ph idx="1" type="body"/>
          </p:nvPr>
        </p:nvSpPr>
        <p:spPr>
          <a:xfrm>
            <a:off x="709930" y="4925407"/>
            <a:ext cx="5679300" cy="40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500" lIns="99025" spcFirstLastPara="1" rIns="99025" wrap="square" tIns="49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>
                <a:solidFill>
                  <a:srgbClr val="0070C0"/>
                </a:solidFill>
              </a:rPr>
              <a:t>From Kamnik (Tone): </a:t>
            </a:r>
            <a:r>
              <a:rPr b="1" lang="sl-SI" sz="1300">
                <a:solidFill>
                  <a:srgbClr val="0070C0"/>
                </a:solidFill>
              </a:rPr>
              <a:t>So where is the source of the problem?</a:t>
            </a:r>
            <a:endParaRPr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>
                <a:solidFill>
                  <a:srgbClr val="0070C0"/>
                </a:solidFill>
              </a:rPr>
              <a:t>Misalignment of higher levels of the system with the aims and objectives?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400">
                <a:solidFill>
                  <a:srgbClr val="0070C0"/>
                </a:solidFill>
              </a:rPr>
              <a:t>Inadequate performance (quality)? </a:t>
            </a:r>
            <a:r>
              <a:rPr lang="sl-SI"/>
              <a:t>Material conditions. School management. Teachers. Cooperation with parents.</a:t>
            </a:r>
            <a:endParaRPr>
              <a:solidFill>
                <a:srgbClr val="C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2c2fb7723fb_0_0:notes"/>
          <p:cNvSpPr txBox="1"/>
          <p:nvPr>
            <p:ph idx="12" type="sldNum"/>
          </p:nvPr>
        </p:nvSpPr>
        <p:spPr>
          <a:xfrm>
            <a:off x="4021294" y="9721107"/>
            <a:ext cx="30765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9500" lIns="99025" spcFirstLastPara="1" rIns="99025" wrap="square" tIns="495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:notes"/>
          <p:cNvSpPr txBox="1"/>
          <p:nvPr>
            <p:ph idx="1" type="body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anchorCtr="0" anchor="t" bIns="49500" lIns="99025" spcFirstLastPara="1" rIns="99025" wrap="square" tIns="49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0:notes"/>
          <p:cNvSpPr/>
          <p:nvPr>
            <p:ph idx="2" type="sldImg"/>
          </p:nvPr>
        </p:nvSpPr>
        <p:spPr>
          <a:xfrm>
            <a:off x="1247775" y="1279525"/>
            <a:ext cx="46037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slovni diapozitiv" showMasterSp="0" type="title">
  <p:cSld name="TITLE"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7" name="Google Shape;27;p22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8" name="Google Shape;28;p22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" name="Google Shape;29;p22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30" name="Google Shape;30;p22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2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" name="Google Shape;32;p2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" name="Google Shape;33;p2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" name="Google Shape;34;p2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" name="Google Shape;35;p22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22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2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2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9" name="Google Shape;39;p22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0" name="Google Shape;40;p22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" name="Google Shape;41;p22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2" name="Google Shape;42;p22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slov in navpično besedilo" type="vertTx">
  <p:cSld name="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vpični naslov in besedilo" type="vertTitleAndTx">
  <p:cSld name="VERTICAL_TITLE_AND_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2"/>
          <p:cNvSpPr txBox="1"/>
          <p:nvPr>
            <p:ph type="title"/>
          </p:nvPr>
        </p:nvSpPr>
        <p:spPr>
          <a:xfrm rot="5400000">
            <a:off x="4541838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3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slov in vsebina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48" name="Google Shape;48;p2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lava odseka" showMasterSp="0" type="secHead">
  <p:cSld name="SECTION_HEADER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5" name="Google Shape;55;p24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" name="Google Shape;56;p24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7" name="Google Shape;57;p24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8" name="Google Shape;58;p24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24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24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1" name="Google Shape;61;p24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24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24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2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5" name="Google Shape;65;p24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6" name="Google Shape;66;p24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Google Shape;67;p24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Google Shape;68;p24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9" name="Google Shape;69;p24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24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e vsebini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imerjava" type="twoTxTwoObj">
  <p:cSld name="TWO_OBJECTS_WITH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83" name="Google Shape;83;p26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6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o naslov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91" name="Google Shape;91;p2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azen" type="blank">
  <p:cSld name="BLANK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Naslov in vsebina" showMasterSp="0" type="objTx">
  <p:cSld name="OBJECT_WITH_CAPTION_TEXT"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2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2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00" name="Google Shape;100;p2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2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2" name="Google Shape;102;p2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2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4" name="Google Shape;104;p2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2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6" name="Google Shape;106;p2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109" name="Google Shape;109;p2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slov in slika" showMasterSp="0" type="picTx">
  <p:cSld name="PICTURE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Google Shape;111;p3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3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3" name="Google Shape;113;p3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5" name="Google Shape;115;p3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6" name="Google Shape;116;p3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3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8" name="Google Shape;118;p3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9" name="Google Shape;119;p3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p3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3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  <p:sp>
        <p:nvSpPr>
          <p:cNvPr id="123" name="Google Shape;123;p3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5" name="Google Shape;15;p2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2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2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8" name="Google Shape;18;p2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2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0" name="Google Shape;20;p2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l-S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"/>
          <p:cNvSpPr txBox="1"/>
          <p:nvPr>
            <p:ph type="ctrTitle"/>
          </p:nvPr>
        </p:nvSpPr>
        <p:spPr>
          <a:xfrm>
            <a:off x="2195724" y="2724406"/>
            <a:ext cx="6390600" cy="12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62110"/>
              </a:buClr>
              <a:buSzPts val="2700"/>
              <a:buFont typeface="Century Schoolbook"/>
              <a:buNone/>
            </a:pPr>
            <a:r>
              <a:rPr lang="sl-SI" sz="3600">
                <a:solidFill>
                  <a:srgbClr val="862110"/>
                </a:solidFill>
              </a:rPr>
              <a:t>Pogled ZASSS </a:t>
            </a:r>
            <a:br>
              <a:rPr lang="sl-SI" sz="3600">
                <a:solidFill>
                  <a:srgbClr val="862110"/>
                </a:solidFill>
              </a:rPr>
            </a:br>
            <a:r>
              <a:rPr lang="sl-SI" sz="3600">
                <a:solidFill>
                  <a:srgbClr val="862110"/>
                </a:solidFill>
              </a:rPr>
              <a:t>na osnutek Nacionalnega programa vzgoje in izobraževanja za </a:t>
            </a:r>
            <a:br>
              <a:rPr lang="sl-SI" sz="3600">
                <a:solidFill>
                  <a:srgbClr val="862110"/>
                </a:solidFill>
              </a:rPr>
            </a:br>
            <a:r>
              <a:rPr lang="sl-SI" sz="3600">
                <a:solidFill>
                  <a:srgbClr val="862110"/>
                </a:solidFill>
              </a:rPr>
              <a:t>obdobje 2023-2033</a:t>
            </a:r>
            <a:endParaRPr sz="3600"/>
          </a:p>
        </p:txBody>
      </p:sp>
      <p:sp>
        <p:nvSpPr>
          <p:cNvPr id="141" name="Google Shape;141;p1"/>
          <p:cNvSpPr txBox="1"/>
          <p:nvPr>
            <p:ph idx="1" type="subTitle"/>
          </p:nvPr>
        </p:nvSpPr>
        <p:spPr>
          <a:xfrm>
            <a:off x="2295494" y="5112537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/>
          </a:p>
        </p:txBody>
      </p:sp>
      <p:pic>
        <p:nvPicPr>
          <p:cNvPr id="142" name="Google Shape;14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0152" y="260648"/>
            <a:ext cx="2574286" cy="79208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43" name="Google Shape;143;p1"/>
          <p:cNvSpPr txBox="1"/>
          <p:nvPr/>
        </p:nvSpPr>
        <p:spPr>
          <a:xfrm>
            <a:off x="2086850" y="4915125"/>
            <a:ext cx="65895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l-SI" sz="33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Resnična izobrazba </a:t>
            </a:r>
            <a:br>
              <a:rPr lang="sl-SI" sz="33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r>
              <a:rPr lang="sl-SI" sz="33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je izobrazba srca.</a:t>
            </a:r>
            <a:br>
              <a:rPr lang="sl-SI" sz="33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r>
              <a:rPr i="1" lang="sl-SI" sz="24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Srečko Kosovel</a:t>
            </a:r>
            <a:endParaRPr i="1" sz="24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2239250" y="4158341"/>
            <a:ext cx="65895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l-SI" sz="2500">
                <a:solidFill>
                  <a:srgbClr val="86211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Lara Romih, predsednica ZASSS</a:t>
            </a:r>
            <a:endParaRPr i="1" sz="16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6211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311725" y="216475"/>
            <a:ext cx="8373300" cy="65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382519" lvl="0" marL="27432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sl-SI" sz="13535"/>
              <a:t>7 točk ZASS od 2018</a:t>
            </a:r>
            <a:endParaRPr sz="13535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urediti učne načrte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vzpostaviti sistem zagotavljanja kakovosti v osnovni šoli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zagotoviti stabilno in celovito učbeniško politiko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okrepiti vzgojno vlogo šole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zagotoviti pravočasno obravnavo in enotne kriterije za otroke s posebnimi potrebami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uravnotežiti upravljanje osnovnih šol (3 x 3)</a:t>
            </a:r>
            <a:endParaRPr sz="13500"/>
          </a:p>
          <a:p>
            <a:pPr indent="-397192" lvl="1" marL="64008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○"/>
            </a:pPr>
            <a:r>
              <a:rPr lang="sl-SI" sz="13500"/>
              <a:t>okrepiti partnersko vlogo staršev v šolskem sistem</a:t>
            </a:r>
            <a:endParaRPr sz="13500"/>
          </a:p>
        </p:txBody>
      </p:sp>
      <p:pic>
        <p:nvPicPr>
          <p:cNvPr id="151" name="Google Shape;15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42377" y="70148"/>
            <a:ext cx="2574286" cy="79208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c2fb7723fb_0_0"/>
          <p:cNvSpPr txBox="1"/>
          <p:nvPr>
            <p:ph idx="1" type="body"/>
          </p:nvPr>
        </p:nvSpPr>
        <p:spPr>
          <a:xfrm>
            <a:off x="164051" y="407847"/>
            <a:ext cx="8659500" cy="66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367347" lvl="0" marL="274320" rtl="0" algn="l">
              <a:spcBef>
                <a:spcPts val="0"/>
              </a:spcBef>
              <a:spcAft>
                <a:spcPts val="0"/>
              </a:spcAft>
              <a:buSzPct val="94586"/>
              <a:buChar char="●"/>
            </a:pPr>
            <a:r>
              <a:rPr lang="sl-SI" sz="13300"/>
              <a:t>Komentar NPVI</a:t>
            </a:r>
            <a:endParaRPr sz="133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redukcija ciljev pri kurikularni prenovi, poudarek človeškim veščinam - komuniciranje, vodenje, vzdržljivost, radovednost, razumevanje in bralne veščine - (ne optimizacija za mednarodne raziskave)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spremljanje kakovosti in izboljšave, na podlagi ugotovitev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višji BDP kot 4,6%, učbeniki da, delovni zvezki ne ter da ne bo brezplačno šolstvo le floskula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celostni (razum, telo, čustva) pristop do učenca, ne storilnostno usmerjen ter vzgajajmo s starši kot partnerji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inkluzija in posebne potrebe DA, a ne za vsako ceno!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veliko več gibanja, manj sedentarnosti</a:t>
            </a:r>
            <a:endParaRPr sz="11500"/>
          </a:p>
          <a:p>
            <a:pPr indent="-376872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sl-SI" sz="11500"/>
              <a:t>starši kot sogovornik in partner</a:t>
            </a:r>
            <a:endParaRPr sz="11500"/>
          </a:p>
        </p:txBody>
      </p:sp>
      <p:pic>
        <p:nvPicPr>
          <p:cNvPr id="158" name="Google Shape;158;g2c2fb7723f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8352" y="61498"/>
            <a:ext cx="2574286" cy="79208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>
            <p:ph type="ctrTitle"/>
          </p:nvPr>
        </p:nvSpPr>
        <p:spPr>
          <a:xfrm>
            <a:off x="2229758" y="3544281"/>
            <a:ext cx="6408300" cy="18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62110"/>
              </a:buClr>
              <a:buSzPct val="65853"/>
              <a:buFont typeface="Century Schoolbook"/>
              <a:buNone/>
            </a:pPr>
            <a:r>
              <a:rPr lang="sl-SI" sz="4555">
                <a:solidFill>
                  <a:srgbClr val="862110"/>
                </a:solidFill>
              </a:rPr>
              <a:t>Hvala</a:t>
            </a:r>
            <a:br>
              <a:rPr lang="sl-SI" sz="4555">
                <a:solidFill>
                  <a:srgbClr val="862110"/>
                </a:solidFill>
              </a:rPr>
            </a:br>
            <a:br>
              <a:rPr lang="sl-SI" sz="4555">
                <a:solidFill>
                  <a:srgbClr val="862110"/>
                </a:solidFill>
              </a:rPr>
            </a:br>
            <a:r>
              <a:rPr b="0" lang="sl-SI" sz="3555" cap="none">
                <a:solidFill>
                  <a:srgbClr val="862110"/>
                </a:solidFill>
              </a:rPr>
              <a:t>Resnična izobrazba</a:t>
            </a:r>
            <a:br>
              <a:rPr b="0" lang="sl-SI" sz="3555" cap="none">
                <a:solidFill>
                  <a:srgbClr val="862110"/>
                </a:solidFill>
              </a:rPr>
            </a:br>
            <a:r>
              <a:rPr b="0" lang="sl-SI" sz="3555" cap="none">
                <a:solidFill>
                  <a:srgbClr val="862110"/>
                </a:solidFill>
              </a:rPr>
              <a:t>je izobrazba srca.</a:t>
            </a:r>
            <a:br>
              <a:rPr b="0" lang="sl-SI" sz="3555" cap="none">
                <a:solidFill>
                  <a:srgbClr val="862110"/>
                </a:solidFill>
              </a:rPr>
            </a:br>
            <a:r>
              <a:rPr b="0" i="1" lang="sl-SI" sz="2500" cap="none">
                <a:solidFill>
                  <a:srgbClr val="862110"/>
                </a:solidFill>
              </a:rPr>
              <a:t>Srečko Kosovel</a:t>
            </a:r>
            <a:endParaRPr b="0" i="1" sz="2500" cap="none">
              <a:solidFill>
                <a:srgbClr val="86211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62110"/>
              </a:buClr>
              <a:buSzPct val="100000"/>
              <a:buFont typeface="Century Schoolbook"/>
              <a:buNone/>
            </a:pPr>
            <a:br>
              <a:rPr lang="sl-SI">
                <a:solidFill>
                  <a:srgbClr val="862110"/>
                </a:solidFill>
              </a:rPr>
            </a:br>
            <a:endParaRPr/>
          </a:p>
        </p:txBody>
      </p:sp>
      <p:pic>
        <p:nvPicPr>
          <p:cNvPr id="164" name="Google Shape;16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0152" y="260648"/>
            <a:ext cx="2574286" cy="79208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ltana">
  <a:themeElements>
    <a:clrScheme name="Altana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ova tema">
  <a:themeElements>
    <a:clrScheme name="Pisarn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2011-11-18T17:59:07Z</dcterms:created>
  <dc:creator>Hišni</dc:creator>
</cp:coreProperties>
</file>