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7099300" cy="10234600"/>
  <p:embeddedFontLst>
    <p:embeddedFont>
      <p:font typeface="Century Schoolbook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4" roundtripDataSignature="AMtx7mgCyF1LQlK9w0AwzKEdibPOwXvb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Schoolbook-bold.fntdata"/><Relationship Id="rId10" Type="http://schemas.openxmlformats.org/officeDocument/2006/relationships/font" Target="fonts/CenturySchoolbook-regular.fntdata"/><Relationship Id="rId13" Type="http://schemas.openxmlformats.org/officeDocument/2006/relationships/font" Target="fonts/CenturySchoolbook-boldItalic.fntdata"/><Relationship Id="rId12" Type="http://schemas.openxmlformats.org/officeDocument/2006/relationships/font" Target="fonts/CenturySchoolbook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1294" y="0"/>
            <a:ext cx="3076363" cy="513508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47775" y="1279525"/>
            <a:ext cx="4603750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sl-SI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:notes"/>
          <p:cNvSpPr txBox="1"/>
          <p:nvPr>
            <p:ph idx="1" type="body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:notes"/>
          <p:cNvSpPr/>
          <p:nvPr>
            <p:ph idx="2" type="sldImg"/>
          </p:nvPr>
        </p:nvSpPr>
        <p:spPr>
          <a:xfrm>
            <a:off x="1247775" y="1279525"/>
            <a:ext cx="4603750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/>
          <p:nvPr>
            <p:ph idx="2" type="sldImg"/>
          </p:nvPr>
        </p:nvSpPr>
        <p:spPr>
          <a:xfrm>
            <a:off x="1247775" y="1279525"/>
            <a:ext cx="4603750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2:notes"/>
          <p:cNvSpPr txBox="1"/>
          <p:nvPr>
            <p:ph idx="1" type="body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>
                <a:solidFill>
                  <a:srgbClr val="0070C0"/>
                </a:solidFill>
              </a:rPr>
              <a:t>From Kamnik (Tone): </a:t>
            </a:r>
            <a:r>
              <a:rPr b="1" lang="sl-SI" sz="1300">
                <a:solidFill>
                  <a:srgbClr val="0070C0"/>
                </a:solidFill>
              </a:rPr>
              <a:t>So where is the source of the problem?</a:t>
            </a:r>
            <a:endParaRPr>
              <a:solidFill>
                <a:srgbClr val="0070C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>
                <a:solidFill>
                  <a:srgbClr val="0070C0"/>
                </a:solidFill>
              </a:rPr>
              <a:t>Misalignment of higher levels of the system with the aims and objectives?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400">
                <a:solidFill>
                  <a:srgbClr val="0070C0"/>
                </a:solidFill>
              </a:rPr>
              <a:t>Inadequate performance (quality)? </a:t>
            </a:r>
            <a:r>
              <a:rPr lang="sl-SI"/>
              <a:t>Material conditions. School management. Teachers. Cooperation with parents.</a:t>
            </a:r>
            <a:endParaRPr>
              <a:solidFill>
                <a:srgbClr val="C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:notes"/>
          <p:cNvSpPr txBox="1"/>
          <p:nvPr>
            <p:ph idx="12" type="sldNum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c2fb7723fb_0_0:notes"/>
          <p:cNvSpPr/>
          <p:nvPr>
            <p:ph idx="2" type="sldImg"/>
          </p:nvPr>
        </p:nvSpPr>
        <p:spPr>
          <a:xfrm>
            <a:off x="1247775" y="1279525"/>
            <a:ext cx="4603800" cy="3454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2c2fb7723fb_0_0:notes"/>
          <p:cNvSpPr txBox="1"/>
          <p:nvPr>
            <p:ph idx="1" type="body"/>
          </p:nvPr>
        </p:nvSpPr>
        <p:spPr>
          <a:xfrm>
            <a:off x="709930" y="4925407"/>
            <a:ext cx="5679300" cy="402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>
                <a:solidFill>
                  <a:srgbClr val="0070C0"/>
                </a:solidFill>
              </a:rPr>
              <a:t>From Kamnik (Tone): </a:t>
            </a:r>
            <a:r>
              <a:rPr b="1" lang="sl-SI" sz="1300">
                <a:solidFill>
                  <a:srgbClr val="0070C0"/>
                </a:solidFill>
              </a:rPr>
              <a:t>So where is the source of the problem?</a:t>
            </a:r>
            <a:endParaRPr>
              <a:solidFill>
                <a:srgbClr val="0070C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>
                <a:solidFill>
                  <a:srgbClr val="0070C0"/>
                </a:solidFill>
              </a:rPr>
              <a:t>Misalignment of higher levels of the system with the aims and objectives?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400">
                <a:solidFill>
                  <a:srgbClr val="0070C0"/>
                </a:solidFill>
              </a:rPr>
              <a:t>Inadequate performance (quality)? </a:t>
            </a:r>
            <a:r>
              <a:rPr lang="sl-SI"/>
              <a:t>Material conditions. School management. Teachers. Cooperation with parents.</a:t>
            </a:r>
            <a:endParaRPr>
              <a:solidFill>
                <a:srgbClr val="C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2c2fb7723fb_0_0:notes"/>
          <p:cNvSpPr txBox="1"/>
          <p:nvPr>
            <p:ph idx="12" type="sldNum"/>
          </p:nvPr>
        </p:nvSpPr>
        <p:spPr>
          <a:xfrm>
            <a:off x="4021294" y="9721107"/>
            <a:ext cx="3076500" cy="513600"/>
          </a:xfrm>
          <a:prstGeom prst="rect">
            <a:avLst/>
          </a:prstGeom>
          <a:noFill/>
          <a:ln>
            <a:noFill/>
          </a:ln>
        </p:spPr>
        <p:txBody>
          <a:bodyPr anchorCtr="0" anchor="b" bIns="49500" lIns="99025" spcFirstLastPara="1" rIns="99025" wrap="square" tIns="495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:notes"/>
          <p:cNvSpPr txBox="1"/>
          <p:nvPr>
            <p:ph idx="1" type="body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anchorCtr="0" anchor="t" bIns="49500" lIns="99025" spcFirstLastPara="1" rIns="99025" wrap="square" tIns="495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0:notes"/>
          <p:cNvSpPr/>
          <p:nvPr>
            <p:ph idx="2" type="sldImg"/>
          </p:nvPr>
        </p:nvSpPr>
        <p:spPr>
          <a:xfrm>
            <a:off x="1247775" y="1279525"/>
            <a:ext cx="4603750" cy="3454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ni diapozitiv" showMasterSp="0" type="title">
  <p:cSld name="TITLE">
    <p:bg>
      <p:bgPr>
        <a:solidFill>
          <a:schemeClr val="lt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2"/>
          <p:cNvSpPr txBox="1"/>
          <p:nvPr>
            <p:ph type="ctrTitle"/>
          </p:nvPr>
        </p:nvSpPr>
        <p:spPr>
          <a:xfrm>
            <a:off x="2286000" y="3124200"/>
            <a:ext cx="6172200" cy="18943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2"/>
          <p:cNvSpPr txBox="1"/>
          <p:nvPr>
            <p:ph idx="1" type="subTitle"/>
          </p:nvPr>
        </p:nvSpPr>
        <p:spPr>
          <a:xfrm>
            <a:off x="2286000" y="5003322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dk2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224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08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4" name="Google Shape;24;p22"/>
          <p:cNvSpPr txBox="1"/>
          <p:nvPr>
            <p:ph idx="10" type="dt"/>
          </p:nvPr>
        </p:nvSpPr>
        <p:spPr>
          <a:xfrm rot="5400000">
            <a:off x="7764621" y="1174097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2"/>
          <p:cNvSpPr txBox="1"/>
          <p:nvPr>
            <p:ph idx="11" type="ftr"/>
          </p:nvPr>
        </p:nvSpPr>
        <p:spPr>
          <a:xfrm rot="5400000">
            <a:off x="7077269" y="4181669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2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7" name="Google Shape;27;p22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8" name="Google Shape;28;p22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9" name="Google Shape;29;p22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30" name="Google Shape;30;p22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22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" name="Google Shape;32;p22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" name="Google Shape;33;p22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4" name="Google Shape;34;p22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5" name="Google Shape;35;p22"/>
          <p:cNvCxnSpPr/>
          <p:nvPr/>
        </p:nvCxnSpPr>
        <p:spPr>
          <a:xfrm>
            <a:off x="9113856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22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7" name="Google Shape;37;p22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8" name="Google Shape;38;p22"/>
          <p:cNvSpPr/>
          <p:nvPr/>
        </p:nvSpPr>
        <p:spPr>
          <a:xfrm>
            <a:off x="1309632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39" name="Google Shape;39;p22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0" name="Google Shape;40;p22"/>
          <p:cNvSpPr/>
          <p:nvPr/>
        </p:nvSpPr>
        <p:spPr>
          <a:xfrm>
            <a:off x="1664208" y="5788152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1" name="Google Shape;41;p22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42" name="Google Shape;42;p22"/>
          <p:cNvSpPr txBox="1"/>
          <p:nvPr>
            <p:ph idx="12" type="sldNum"/>
          </p:nvPr>
        </p:nvSpPr>
        <p:spPr>
          <a:xfrm>
            <a:off x="1325544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 in navpično besedilo" type="vertTx">
  <p:cSld name="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3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31"/>
          <p:cNvSpPr txBox="1"/>
          <p:nvPr>
            <p:ph idx="1" type="body"/>
          </p:nvPr>
        </p:nvSpPr>
        <p:spPr>
          <a:xfrm rot="5400000">
            <a:off x="1754124" y="303276"/>
            <a:ext cx="4873752" cy="74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3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3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vpični naslov in besedilo" type="vertTitleAndTx">
  <p:cSld name="VERTICAL_TITLE_AND_VERTICAL_TEXT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2"/>
          <p:cNvSpPr txBox="1"/>
          <p:nvPr>
            <p:ph type="title"/>
          </p:nvPr>
        </p:nvSpPr>
        <p:spPr>
          <a:xfrm rot="5400000">
            <a:off x="4541838" y="2362202"/>
            <a:ext cx="5851525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3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32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2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2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 in vsebina" type="obj">
  <p:cSld name="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23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3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3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  <p:sp>
        <p:nvSpPr>
          <p:cNvPr id="48" name="Google Shape;48;p23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lava odseka" showMasterSp="0" type="secHead">
  <p:cSld name="SECTION_HEADER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4"/>
          <p:cNvSpPr txBox="1"/>
          <p:nvPr>
            <p:ph type="title"/>
          </p:nvPr>
        </p:nvSpPr>
        <p:spPr>
          <a:xfrm>
            <a:off x="2286000" y="2895600"/>
            <a:ext cx="6172200" cy="205359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Century Schoolbook"/>
              <a:buNone/>
              <a:defRPr b="1" sz="3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" type="body"/>
          </p:nvPr>
        </p:nvSpPr>
        <p:spPr>
          <a:xfrm>
            <a:off x="2286000" y="5010150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260"/>
              <a:buNone/>
              <a:defRPr b="1" sz="18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96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84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52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0" type="dt"/>
          </p:nvPr>
        </p:nvSpPr>
        <p:spPr>
          <a:xfrm rot="5400000">
            <a:off x="7763256" y="1170432"/>
            <a:ext cx="22860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1" type="ftr"/>
          </p:nvPr>
        </p:nvSpPr>
        <p:spPr>
          <a:xfrm rot="5400000">
            <a:off x="7077456" y="4178808"/>
            <a:ext cx="365760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4"/>
          <p:cNvSpPr/>
          <p:nvPr/>
        </p:nvSpPr>
        <p:spPr>
          <a:xfrm>
            <a:off x="381000" y="0"/>
            <a:ext cx="609600" cy="6858000"/>
          </a:xfrm>
          <a:prstGeom prst="rect">
            <a:avLst/>
          </a:prstGeom>
          <a:solidFill>
            <a:srgbClr val="FEC2AC">
              <a:alpha val="53725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5" name="Google Shape;55;p24"/>
          <p:cNvSpPr/>
          <p:nvPr/>
        </p:nvSpPr>
        <p:spPr>
          <a:xfrm>
            <a:off x="276336" y="0"/>
            <a:ext cx="104664" cy="6858000"/>
          </a:xfrm>
          <a:prstGeom prst="rect">
            <a:avLst/>
          </a:prstGeom>
          <a:solidFill>
            <a:srgbClr val="FFD8CC">
              <a:alpha val="3568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6" name="Google Shape;56;p24"/>
          <p:cNvSpPr/>
          <p:nvPr/>
        </p:nvSpPr>
        <p:spPr>
          <a:xfrm>
            <a:off x="990600" y="0"/>
            <a:ext cx="181872" cy="6858000"/>
          </a:xfrm>
          <a:prstGeom prst="rect">
            <a:avLst/>
          </a:prstGeom>
          <a:solidFill>
            <a:srgbClr val="FFD8CC">
              <a:alpha val="69803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57" name="Google Shape;57;p24"/>
          <p:cNvSpPr/>
          <p:nvPr/>
        </p:nvSpPr>
        <p:spPr>
          <a:xfrm>
            <a:off x="1141320" y="0"/>
            <a:ext cx="230280" cy="6858000"/>
          </a:xfrm>
          <a:prstGeom prst="rect">
            <a:avLst/>
          </a:prstGeom>
          <a:solidFill>
            <a:srgbClr val="FFEDE7">
              <a:alpha val="7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58" name="Google Shape;58;p24"/>
          <p:cNvCxnSpPr/>
          <p:nvPr/>
        </p:nvCxnSpPr>
        <p:spPr>
          <a:xfrm>
            <a:off x="106344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>
                <a:alpha val="7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9" name="Google Shape;59;p24"/>
          <p:cNvCxnSpPr/>
          <p:nvPr/>
        </p:nvCxnSpPr>
        <p:spPr>
          <a:xfrm>
            <a:off x="914400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FEDE7">
                <a:alpha val="82745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0" name="Google Shape;60;p24"/>
          <p:cNvCxnSpPr/>
          <p:nvPr/>
        </p:nvCxnSpPr>
        <p:spPr>
          <a:xfrm>
            <a:off x="854112" y="0"/>
            <a:ext cx="0" cy="6858000"/>
          </a:xfrm>
          <a:prstGeom prst="straightConnector1">
            <a:avLst/>
          </a:prstGeom>
          <a:noFill/>
          <a:ln cap="flat" cmpd="sng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1" name="Google Shape;61;p24"/>
          <p:cNvCxnSpPr/>
          <p:nvPr/>
        </p:nvCxnSpPr>
        <p:spPr>
          <a:xfrm>
            <a:off x="1726640" y="0"/>
            <a:ext cx="0" cy="6858000"/>
          </a:xfrm>
          <a:prstGeom prst="straightConnector1">
            <a:avLst/>
          </a:prstGeom>
          <a:noFill/>
          <a:ln cap="flat" cmpd="sng" w="28575">
            <a:solidFill>
              <a:srgbClr val="FEC2AC">
                <a:alpha val="81960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24"/>
          <p:cNvCxnSpPr/>
          <p:nvPr/>
        </p:nvCxnSpPr>
        <p:spPr>
          <a:xfrm>
            <a:off x="10668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24"/>
          <p:cNvSpPr/>
          <p:nvPr/>
        </p:nvSpPr>
        <p:spPr>
          <a:xfrm>
            <a:off x="1219200" y="0"/>
            <a:ext cx="76200" cy="6858000"/>
          </a:xfrm>
          <a:prstGeom prst="rect">
            <a:avLst/>
          </a:prstGeom>
          <a:solidFill>
            <a:srgbClr val="FEC2AC">
              <a:alpha val="5098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4" name="Google Shape;64;p24"/>
          <p:cNvSpPr/>
          <p:nvPr/>
        </p:nvSpPr>
        <p:spPr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5" name="Google Shape;65;p24"/>
          <p:cNvSpPr/>
          <p:nvPr/>
        </p:nvSpPr>
        <p:spPr>
          <a:xfrm>
            <a:off x="1324704" y="4866752"/>
            <a:ext cx="641424" cy="641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6" name="Google Shape;66;p24"/>
          <p:cNvSpPr/>
          <p:nvPr/>
        </p:nvSpPr>
        <p:spPr>
          <a:xfrm>
            <a:off x="1091080" y="5500632"/>
            <a:ext cx="137160" cy="1371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7" name="Google Shape;67;p24"/>
          <p:cNvSpPr/>
          <p:nvPr/>
        </p:nvSpPr>
        <p:spPr>
          <a:xfrm>
            <a:off x="1664208" y="5791200"/>
            <a:ext cx="274320" cy="27432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68" name="Google Shape;68;p24"/>
          <p:cNvSpPr/>
          <p:nvPr/>
        </p:nvSpPr>
        <p:spPr>
          <a:xfrm>
            <a:off x="1879040" y="4479888"/>
            <a:ext cx="365760" cy="36576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69" name="Google Shape;69;p24"/>
          <p:cNvCxnSpPr/>
          <p:nvPr/>
        </p:nvCxnSpPr>
        <p:spPr>
          <a:xfrm>
            <a:off x="9097944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0" name="Google Shape;70;p24"/>
          <p:cNvSpPr txBox="1"/>
          <p:nvPr>
            <p:ph idx="12" type="sldNum"/>
          </p:nvPr>
        </p:nvSpPr>
        <p:spPr>
          <a:xfrm>
            <a:off x="1340616" y="4928702"/>
            <a:ext cx="609600" cy="517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e vsebini" type="twoObj">
  <p:cSld name="TWO_OBJECTS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5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>
            <a:off x="457200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2" type="body"/>
          </p:nvPr>
        </p:nvSpPr>
        <p:spPr>
          <a:xfrm>
            <a:off x="4270248" y="1600200"/>
            <a:ext cx="36576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imerjava" type="twoTxTwoObj">
  <p:cSld name="TWO_OBJECTS_WITH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>
            <a:off x="457200" y="273050"/>
            <a:ext cx="7543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  <p:sp>
        <p:nvSpPr>
          <p:cNvPr id="83" name="Google Shape;83;p26"/>
          <p:cNvSpPr txBox="1"/>
          <p:nvPr>
            <p:ph idx="1" type="body"/>
          </p:nvPr>
        </p:nvSpPr>
        <p:spPr>
          <a:xfrm>
            <a:off x="457200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6"/>
          <p:cNvSpPr txBox="1"/>
          <p:nvPr>
            <p:ph idx="2" type="body"/>
          </p:nvPr>
        </p:nvSpPr>
        <p:spPr>
          <a:xfrm>
            <a:off x="4371975" y="2362200"/>
            <a:ext cx="3657600" cy="38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26"/>
          <p:cNvSpPr/>
          <p:nvPr>
            <p:ph idx="3" type="body"/>
          </p:nvPr>
        </p:nvSpPr>
        <p:spPr>
          <a:xfrm>
            <a:off x="4572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26"/>
          <p:cNvSpPr/>
          <p:nvPr>
            <p:ph idx="4" type="body"/>
          </p:nvPr>
        </p:nvSpPr>
        <p:spPr>
          <a:xfrm>
            <a:off x="4343400" y="1569720"/>
            <a:ext cx="3657600" cy="658368"/>
          </a:xfrm>
          <a:prstGeom prst="roundRect">
            <a:avLst>
              <a:gd fmla="val 16667" name="adj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400"/>
              <a:buFont typeface="Century Schoolbook"/>
              <a:buNone/>
              <a:defRPr b="1" sz="2000">
                <a:solidFill>
                  <a:srgbClr val="FFFFFF"/>
                </a:solidFill>
              </a:defRPr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o naslov" type="titleOnly">
  <p:cSld name="TITLE_ONLY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7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7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7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  <p:sp>
        <p:nvSpPr>
          <p:cNvPr id="91" name="Google Shape;91;p27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azen" type="blank">
  <p:cSld name="BLANK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8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28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8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Naslov in vsebina" showMasterSp="0" type="objTx">
  <p:cSld name="OBJECT_WITH_CAPTION_TEXT"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7" name="Google Shape;97;p29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8" name="Google Shape;98;p29"/>
          <p:cNvSpPr txBox="1"/>
          <p:nvPr>
            <p:ph type="title"/>
          </p:nvPr>
        </p:nvSpPr>
        <p:spPr>
          <a:xfrm rot="5400000">
            <a:off x="3371850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9"/>
          <p:cNvSpPr txBox="1"/>
          <p:nvPr>
            <p:ph idx="1" type="body"/>
          </p:nvPr>
        </p:nvSpPr>
        <p:spPr>
          <a:xfrm>
            <a:off x="6812280" y="274320"/>
            <a:ext cx="1527048" cy="4983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840"/>
              <a:buNone/>
              <a:defRPr sz="1200"/>
            </a:lvl1pPr>
            <a:lvl2pPr indent="-228600" lvl="1" marL="9144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4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612"/>
              <a:buNone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100" name="Google Shape;100;p29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1" name="Google Shape;101;p29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2" name="Google Shape;102;p29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" name="Google Shape;103;p29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04" name="Google Shape;104;p29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p29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06" name="Google Shape;106;p29"/>
          <p:cNvSpPr txBox="1"/>
          <p:nvPr>
            <p:ph idx="2" type="body"/>
          </p:nvPr>
        </p:nvSpPr>
        <p:spPr>
          <a:xfrm>
            <a:off x="304800" y="274320"/>
            <a:ext cx="5638800" cy="63276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08610" lvl="0" marL="457200" algn="l">
              <a:spcBef>
                <a:spcPts val="600"/>
              </a:spcBef>
              <a:spcAft>
                <a:spcPts val="0"/>
              </a:spcAft>
              <a:buSzPts val="1260"/>
              <a:buChar char="🞆"/>
              <a:defRPr/>
            </a:lvl1pPr>
            <a:lvl2pPr indent="-320040" lvl="1" marL="9144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2pPr>
            <a:lvl3pPr indent="-297180" lvl="2" marL="13716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3pPr>
            <a:lvl4pPr indent="-297180" lvl="3" marL="1828800" algn="l">
              <a:spcBef>
                <a:spcPts val="360"/>
              </a:spcBef>
              <a:spcAft>
                <a:spcPts val="0"/>
              </a:spcAft>
              <a:buSzPts val="1080"/>
              <a:buChar char="🞆"/>
              <a:defRPr/>
            </a:lvl4pPr>
            <a:lvl5pPr indent="-306323" lvl="4" marL="2286000" algn="l">
              <a:spcBef>
                <a:spcPts val="360"/>
              </a:spcBef>
              <a:spcAft>
                <a:spcPts val="0"/>
              </a:spcAft>
              <a:buSzPts val="1224"/>
              <a:buChar char="⚫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7" name="Google Shape;107;p29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9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  <p:sp>
        <p:nvSpPr>
          <p:cNvPr id="109" name="Google Shape;109;p29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slov in slika" showMasterSp="0" type="picTx">
  <p:cSld name="PICTURE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Google Shape;111;p30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2" name="Google Shape;112;p30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13" name="Google Shape;113;p30"/>
          <p:cNvSpPr txBox="1"/>
          <p:nvPr>
            <p:ph type="title"/>
          </p:nvPr>
        </p:nvSpPr>
        <p:spPr>
          <a:xfrm rot="5400000">
            <a:off x="3350133" y="3200400"/>
            <a:ext cx="630936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entury Schoolbook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0"/>
          <p:cNvSpPr/>
          <p:nvPr>
            <p:ph idx="2" type="pic"/>
          </p:nvPr>
        </p:nvSpPr>
        <p:spPr>
          <a:xfrm>
            <a:off x="0" y="0"/>
            <a:ext cx="61722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</p:sp>
      <p:sp>
        <p:nvSpPr>
          <p:cNvPr id="115" name="Google Shape;115;p30"/>
          <p:cNvSpPr txBox="1"/>
          <p:nvPr>
            <p:ph idx="1" type="body"/>
          </p:nvPr>
        </p:nvSpPr>
        <p:spPr>
          <a:xfrm>
            <a:off x="6765798" y="264795"/>
            <a:ext cx="1524000" cy="4956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00"/>
              </a:spcBef>
              <a:spcAft>
                <a:spcPts val="0"/>
              </a:spcAft>
              <a:buSzPts val="840"/>
              <a:buFont typeface="Century Schoolbook"/>
              <a:buNone/>
              <a:defRPr sz="1200"/>
            </a:lvl1pPr>
            <a:lvl2pPr indent="-289560" lvl="1" marL="914400" algn="l">
              <a:spcBef>
                <a:spcPts val="400"/>
              </a:spcBef>
              <a:spcAft>
                <a:spcPts val="0"/>
              </a:spcAft>
              <a:buSzPts val="960"/>
              <a:buChar char="⚫"/>
              <a:defRPr sz="1200"/>
            </a:lvl2pPr>
            <a:lvl3pPr indent="-266700" lvl="2" marL="1371600" algn="l">
              <a:spcBef>
                <a:spcPts val="200"/>
              </a:spcBef>
              <a:spcAft>
                <a:spcPts val="0"/>
              </a:spcAft>
              <a:buSzPts val="600"/>
              <a:buChar char="🞆"/>
              <a:defRPr sz="1000"/>
            </a:lvl3pPr>
            <a:lvl4pPr indent="-262889" lvl="3" marL="1828800" algn="l">
              <a:spcBef>
                <a:spcPts val="180"/>
              </a:spcBef>
              <a:spcAft>
                <a:spcPts val="0"/>
              </a:spcAft>
              <a:buSzPts val="540"/>
              <a:buChar char="🞆"/>
              <a:defRPr sz="900"/>
            </a:lvl4pPr>
            <a:lvl5pPr indent="-267461" lvl="4" marL="2286000" algn="l">
              <a:spcBef>
                <a:spcPts val="180"/>
              </a:spcBef>
              <a:spcAft>
                <a:spcPts val="0"/>
              </a:spcAft>
              <a:buSzPts val="612"/>
              <a:buChar char="⚫"/>
              <a:defRPr sz="9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297179" lvl="6" marL="3200400" algn="l">
              <a:spcBef>
                <a:spcPts val="360"/>
              </a:spcBef>
              <a:spcAft>
                <a:spcPts val="0"/>
              </a:spcAft>
              <a:buSzPts val="1080"/>
              <a:buChar char="⚪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cxnSp>
        <p:nvCxnSpPr>
          <p:cNvPr id="116" name="Google Shape;116;p30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7" name="Google Shape;117;p30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18" name="Google Shape;118;p30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9" name="Google Shape;119;p30"/>
          <p:cNvCxnSpPr/>
          <p:nvPr/>
        </p:nvCxnSpPr>
        <p:spPr>
          <a:xfrm>
            <a:off x="62484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0" name="Google Shape;120;p30"/>
          <p:cNvCxnSpPr/>
          <p:nvPr/>
        </p:nvCxnSpPr>
        <p:spPr>
          <a:xfrm>
            <a:off x="6192296" y="0"/>
            <a:ext cx="0" cy="68580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1" name="Google Shape;121;p30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0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  <p:sp>
        <p:nvSpPr>
          <p:cNvPr id="123" name="Google Shape;123;p30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1"/>
          <p:cNvCxnSpPr/>
          <p:nvPr/>
        </p:nvCxnSpPr>
        <p:spPr>
          <a:xfrm>
            <a:off x="8763000" y="0"/>
            <a:ext cx="0" cy="6858000"/>
          </a:xfrm>
          <a:prstGeom prst="straightConnector1">
            <a:avLst/>
          </a:prstGeom>
          <a:noFill/>
          <a:ln cap="flat" cmpd="sng" w="38100">
            <a:solidFill>
              <a:srgbClr val="FEC2AC">
                <a:alpha val="92941"/>
              </a:srgbClr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1"/>
          <p:cNvSpPr txBox="1"/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Century Schoolbook"/>
              <a:buNone/>
              <a:defRPr b="0" i="0" sz="30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21"/>
          <p:cNvSpPr txBox="1"/>
          <p:nvPr>
            <p:ph idx="1" type="body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528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🞆"/>
              <a:defRPr b="0" i="0" sz="24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-335280" lvl="1" marL="91440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168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-29718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DE7530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-297180" lvl="3" marL="1828800" marR="0" rtl="0" algn="l">
              <a:spcBef>
                <a:spcPts val="360"/>
              </a:spcBef>
              <a:spcAft>
                <a:spcPts val="0"/>
              </a:spcAft>
              <a:buClr>
                <a:srgbClr val="FEC2AC"/>
              </a:buClr>
              <a:buSzPts val="1080"/>
              <a:buFont typeface="Noto Sans Symbols"/>
              <a:buChar char="🞆"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-297688" lvl="4" marL="2286000" marR="0" rtl="0" algn="l">
              <a:spcBef>
                <a:spcPts val="320"/>
              </a:spcBef>
              <a:spcAft>
                <a:spcPts val="0"/>
              </a:spcAft>
              <a:buClr>
                <a:srgbClr val="BBC9E9"/>
              </a:buClr>
              <a:buSzPts val="1088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Century Schoolbook"/>
              <a:buChar char="•"/>
              <a:defRPr b="0" i="0" sz="16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-281939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FEC2AC"/>
              </a:buClr>
              <a:buSzPts val="840"/>
              <a:buFont typeface="Noto Sans Symbols"/>
              <a:buChar char="⚪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Century Schoolbook"/>
              <a:buChar char="•"/>
              <a:defRPr b="0" i="0" sz="1400" u="none" cap="small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DE7530"/>
              </a:buClr>
              <a:buSzPts val="1400"/>
              <a:buFont typeface="Century Schoolbook"/>
              <a:buChar char="•"/>
              <a:defRPr b="0" i="0" sz="14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3" name="Google Shape;13;p21"/>
          <p:cNvSpPr txBox="1"/>
          <p:nvPr>
            <p:ph idx="10" type="dt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sp>
        <p:nvSpPr>
          <p:cNvPr id="14" name="Google Shape;14;p21"/>
          <p:cNvSpPr txBox="1"/>
          <p:nvPr>
            <p:ph idx="11" type="ftr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/>
        </p:txBody>
      </p:sp>
      <p:cxnSp>
        <p:nvCxnSpPr>
          <p:cNvPr id="15" name="Google Shape;15;p21"/>
          <p:cNvCxnSpPr/>
          <p:nvPr/>
        </p:nvCxnSpPr>
        <p:spPr>
          <a:xfrm>
            <a:off x="76200" y="0"/>
            <a:ext cx="0" cy="6858000"/>
          </a:xfrm>
          <a:prstGeom prst="straightConnector1">
            <a:avLst/>
          </a:prstGeom>
          <a:noFill/>
          <a:ln cap="flat" cmpd="thickThin" w="57150">
            <a:solidFill>
              <a:srgbClr val="FEC2AC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6" name="Google Shape;16;p21"/>
          <p:cNvCxnSpPr/>
          <p:nvPr/>
        </p:nvCxnSpPr>
        <p:spPr>
          <a:xfrm>
            <a:off x="8991600" y="0"/>
            <a:ext cx="0" cy="6858000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21"/>
          <p:cNvSpPr/>
          <p:nvPr/>
        </p:nvSpPr>
        <p:spPr>
          <a:xfrm>
            <a:off x="8839200" y="0"/>
            <a:ext cx="304800" cy="6858000"/>
          </a:xfrm>
          <a:prstGeom prst="rect">
            <a:avLst/>
          </a:prstGeom>
          <a:solidFill>
            <a:srgbClr val="FEC2AC">
              <a:alpha val="86666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cxnSp>
        <p:nvCxnSpPr>
          <p:cNvPr id="18" name="Google Shape;18;p21"/>
          <p:cNvCxnSpPr/>
          <p:nvPr/>
        </p:nvCxnSpPr>
        <p:spPr>
          <a:xfrm>
            <a:off x="8915400" y="0"/>
            <a:ext cx="0" cy="6858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2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20" name="Google Shape;20;p21"/>
          <p:cNvSpPr txBox="1"/>
          <p:nvPr>
            <p:ph idx="12" type="sldNum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l-SI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"/>
          <p:cNvSpPr txBox="1"/>
          <p:nvPr>
            <p:ph type="ctrTitle"/>
          </p:nvPr>
        </p:nvSpPr>
        <p:spPr>
          <a:xfrm>
            <a:off x="2195724" y="2724406"/>
            <a:ext cx="6390600" cy="12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62110"/>
              </a:buClr>
              <a:buSzPts val="2700"/>
              <a:buFont typeface="Century Schoolbook"/>
              <a:buNone/>
            </a:pPr>
            <a:r>
              <a:rPr lang="sl-SI" sz="3600">
                <a:solidFill>
                  <a:srgbClr val="862110"/>
                </a:solidFill>
              </a:rPr>
              <a:t>Pogled ZASSS </a:t>
            </a:r>
            <a:br>
              <a:rPr lang="sl-SI" sz="3600">
                <a:solidFill>
                  <a:srgbClr val="862110"/>
                </a:solidFill>
              </a:rPr>
            </a:br>
            <a:r>
              <a:rPr lang="sl-SI" sz="3600">
                <a:solidFill>
                  <a:srgbClr val="862110"/>
                </a:solidFill>
              </a:rPr>
              <a:t>na osnutek Nacionalnega programa vzgoje in izobraževanja za </a:t>
            </a:r>
            <a:br>
              <a:rPr lang="sl-SI" sz="3600">
                <a:solidFill>
                  <a:srgbClr val="862110"/>
                </a:solidFill>
              </a:rPr>
            </a:br>
            <a:r>
              <a:rPr lang="sl-SI" sz="3600">
                <a:solidFill>
                  <a:srgbClr val="862110"/>
                </a:solidFill>
              </a:rPr>
              <a:t>obdobje 2023-2033</a:t>
            </a:r>
            <a:endParaRPr sz="3600"/>
          </a:p>
        </p:txBody>
      </p:sp>
      <p:sp>
        <p:nvSpPr>
          <p:cNvPr id="141" name="Google Shape;141;p1"/>
          <p:cNvSpPr txBox="1"/>
          <p:nvPr>
            <p:ph idx="1" type="subTitle"/>
          </p:nvPr>
        </p:nvSpPr>
        <p:spPr>
          <a:xfrm>
            <a:off x="2295494" y="5112537"/>
            <a:ext cx="6172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1260"/>
              <a:buNone/>
            </a:pPr>
            <a:r>
              <a:t/>
            </a:r>
            <a:endParaRPr/>
          </a:p>
        </p:txBody>
      </p:sp>
      <p:pic>
        <p:nvPicPr>
          <p:cNvPr id="142" name="Google Shape;14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0152" y="260648"/>
            <a:ext cx="2574286" cy="79208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43" name="Google Shape;143;p1"/>
          <p:cNvSpPr txBox="1"/>
          <p:nvPr/>
        </p:nvSpPr>
        <p:spPr>
          <a:xfrm>
            <a:off x="2086850" y="4915125"/>
            <a:ext cx="6589500" cy="209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l-SI" sz="3300">
                <a:solidFill>
                  <a:srgbClr val="86211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Resnična izobrazba </a:t>
            </a:r>
            <a:br>
              <a:rPr lang="sl-SI" sz="3300">
                <a:solidFill>
                  <a:srgbClr val="86211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lang="sl-SI" sz="3300">
                <a:solidFill>
                  <a:srgbClr val="86211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je izobrazba srca.</a:t>
            </a:r>
            <a:br>
              <a:rPr lang="sl-SI" sz="3300">
                <a:solidFill>
                  <a:srgbClr val="86211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</a:br>
            <a:r>
              <a:rPr i="1" lang="sl-SI" sz="2400">
                <a:solidFill>
                  <a:srgbClr val="86211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Srečko Kosovel</a:t>
            </a:r>
            <a:endParaRPr i="1" sz="2400">
              <a:solidFill>
                <a:srgbClr val="86211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86211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86211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2239250" y="4158341"/>
            <a:ext cx="65895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l-SI" sz="2500">
                <a:solidFill>
                  <a:srgbClr val="862110"/>
                </a:solidFill>
                <a:latin typeface="Century Schoolbook"/>
                <a:ea typeface="Century Schoolbook"/>
                <a:cs typeface="Century Schoolbook"/>
                <a:sym typeface="Century Schoolbook"/>
              </a:rPr>
              <a:t>Lara Romih, predsednica ZASSS</a:t>
            </a:r>
            <a:endParaRPr i="1" sz="1600">
              <a:solidFill>
                <a:srgbClr val="86211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86211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862110"/>
              </a:solidFill>
              <a:latin typeface="Century Schoolbook"/>
              <a:ea typeface="Century Schoolbook"/>
              <a:cs typeface="Century Schoolbook"/>
              <a:sym typeface="Century School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"/>
          <p:cNvSpPr txBox="1"/>
          <p:nvPr>
            <p:ph idx="1" type="body"/>
          </p:nvPr>
        </p:nvSpPr>
        <p:spPr>
          <a:xfrm>
            <a:off x="311725" y="216475"/>
            <a:ext cx="8373300" cy="65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382519" lvl="0" marL="27432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sl-SI" sz="13535"/>
              <a:t>7 točk ZASS od 2018</a:t>
            </a:r>
            <a:endParaRPr sz="13535"/>
          </a:p>
          <a:p>
            <a:pPr indent="-397192" lvl="1" marL="64008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○"/>
            </a:pPr>
            <a:r>
              <a:rPr lang="sl-SI" sz="13500"/>
              <a:t>urediti učne načrte</a:t>
            </a:r>
            <a:endParaRPr sz="13500"/>
          </a:p>
          <a:p>
            <a:pPr indent="-397192" lvl="1" marL="64008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○"/>
            </a:pPr>
            <a:r>
              <a:rPr lang="sl-SI" sz="13500"/>
              <a:t>vzpostaviti sistem zagotavljanja kakovosti v osnovni šoli</a:t>
            </a:r>
            <a:endParaRPr sz="13500"/>
          </a:p>
          <a:p>
            <a:pPr indent="-397192" lvl="1" marL="64008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○"/>
            </a:pPr>
            <a:r>
              <a:rPr lang="sl-SI" sz="13500"/>
              <a:t>zagotoviti stabilno in celovito učbeniško politiko</a:t>
            </a:r>
            <a:endParaRPr sz="13500"/>
          </a:p>
          <a:p>
            <a:pPr indent="-397192" lvl="1" marL="64008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○"/>
            </a:pPr>
            <a:r>
              <a:rPr lang="sl-SI" sz="13500"/>
              <a:t>okrepiti vzgojno vlogo šole</a:t>
            </a:r>
            <a:endParaRPr sz="13500"/>
          </a:p>
          <a:p>
            <a:pPr indent="-397192" lvl="1" marL="64008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○"/>
            </a:pPr>
            <a:r>
              <a:rPr lang="sl-SI" sz="13500"/>
              <a:t>zagotoviti pravočasno obravnavo in enotne kriterije za otroke s posebnimi potrebami</a:t>
            </a:r>
            <a:endParaRPr sz="13500"/>
          </a:p>
          <a:p>
            <a:pPr indent="-397192" lvl="1" marL="64008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○"/>
            </a:pPr>
            <a:r>
              <a:rPr lang="sl-SI" sz="13500"/>
              <a:t>uravnotežiti upravljanje osnovnih šol (3 x 3)</a:t>
            </a:r>
            <a:endParaRPr sz="13500"/>
          </a:p>
          <a:p>
            <a:pPr indent="-397192" lvl="1" marL="64008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○"/>
            </a:pPr>
            <a:r>
              <a:rPr lang="sl-SI" sz="13500"/>
              <a:t>okrepiti partnersko vlogo staršev v šolskem sistem</a:t>
            </a:r>
            <a:endParaRPr sz="13500"/>
          </a:p>
        </p:txBody>
      </p:sp>
      <p:pic>
        <p:nvPicPr>
          <p:cNvPr id="151" name="Google Shape;15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2377" y="70148"/>
            <a:ext cx="2574286" cy="79208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c2fb7723fb_0_0"/>
          <p:cNvSpPr txBox="1"/>
          <p:nvPr>
            <p:ph idx="1" type="body"/>
          </p:nvPr>
        </p:nvSpPr>
        <p:spPr>
          <a:xfrm>
            <a:off x="164051" y="407847"/>
            <a:ext cx="8659500" cy="66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367347" lvl="0" marL="274320" rtl="0" algn="l">
              <a:spcBef>
                <a:spcPts val="0"/>
              </a:spcBef>
              <a:spcAft>
                <a:spcPts val="0"/>
              </a:spcAft>
              <a:buSzPct val="94586"/>
              <a:buChar char="●"/>
            </a:pPr>
            <a:r>
              <a:rPr lang="sl-SI" sz="13300"/>
              <a:t>Komentar NPVI</a:t>
            </a:r>
            <a:endParaRPr sz="13300"/>
          </a:p>
          <a:p>
            <a:pPr indent="-376872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●"/>
            </a:pPr>
            <a:r>
              <a:rPr lang="sl-SI" sz="11500"/>
              <a:t>redukcija ciljev pri kurikularni prenovi, poudarek človeškim veščinam - komuniciranje, vodenje, vzdržljivost, radovednost, razumevanje in bralne veščine - (ne optimizacija za mednarodne raziskave)</a:t>
            </a:r>
            <a:endParaRPr sz="11500"/>
          </a:p>
          <a:p>
            <a:pPr indent="-376872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●"/>
            </a:pPr>
            <a:r>
              <a:rPr lang="sl-SI" sz="11500"/>
              <a:t>spremljanje kakovosti in izboljšave, na podlagi ugotovitev</a:t>
            </a:r>
            <a:endParaRPr sz="11500"/>
          </a:p>
          <a:p>
            <a:pPr indent="-376872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●"/>
            </a:pPr>
            <a:r>
              <a:rPr lang="sl-SI" sz="11500"/>
              <a:t>višji BDP kot 4,6%, učbeniki da, delovni zvezki ne ter da ne bo brezplačno šolstvo le floskula</a:t>
            </a:r>
            <a:endParaRPr sz="11500"/>
          </a:p>
          <a:p>
            <a:pPr indent="-376872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●"/>
            </a:pPr>
            <a:r>
              <a:rPr lang="sl-SI" sz="11500"/>
              <a:t>celostni (razum, telo, čustva) pristop do učenca, ne storilnostno usmerjen ter vzgajajmo s starši kot partnerji</a:t>
            </a:r>
            <a:endParaRPr sz="11500"/>
          </a:p>
          <a:p>
            <a:pPr indent="-376872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●"/>
            </a:pPr>
            <a:r>
              <a:rPr lang="sl-SI" sz="11500"/>
              <a:t>inkluzija in posebne potrebe DA, a ne za vsako ceno!</a:t>
            </a:r>
            <a:endParaRPr sz="11500"/>
          </a:p>
          <a:p>
            <a:pPr indent="-376872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●"/>
            </a:pPr>
            <a:r>
              <a:rPr lang="sl-SI" sz="11500"/>
              <a:t>veliko več gibanja, manj sedentarnosti</a:t>
            </a:r>
            <a:endParaRPr sz="11500"/>
          </a:p>
          <a:p>
            <a:pPr indent="-376872" lvl="0" marL="27432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ct val="100000"/>
              <a:buChar char="●"/>
            </a:pPr>
            <a:r>
              <a:rPr lang="sl-SI" sz="11500"/>
              <a:t>starši kot sogovornik in partner</a:t>
            </a:r>
            <a:endParaRPr sz="11500"/>
          </a:p>
        </p:txBody>
      </p:sp>
      <p:pic>
        <p:nvPicPr>
          <p:cNvPr id="158" name="Google Shape;158;g2c2fb7723fb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68352" y="61498"/>
            <a:ext cx="2574286" cy="79208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0"/>
          <p:cNvSpPr txBox="1"/>
          <p:nvPr>
            <p:ph type="ctrTitle"/>
          </p:nvPr>
        </p:nvSpPr>
        <p:spPr>
          <a:xfrm>
            <a:off x="2229758" y="3544281"/>
            <a:ext cx="64083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62110"/>
              </a:buClr>
              <a:buSzPct val="65853"/>
              <a:buFont typeface="Century Schoolbook"/>
              <a:buNone/>
            </a:pPr>
            <a:r>
              <a:rPr lang="sl-SI" sz="4555">
                <a:solidFill>
                  <a:srgbClr val="862110"/>
                </a:solidFill>
              </a:rPr>
              <a:t>Hvala</a:t>
            </a:r>
            <a:br>
              <a:rPr lang="sl-SI" sz="4555">
                <a:solidFill>
                  <a:srgbClr val="862110"/>
                </a:solidFill>
              </a:rPr>
            </a:br>
            <a:br>
              <a:rPr lang="sl-SI" sz="4555">
                <a:solidFill>
                  <a:srgbClr val="862110"/>
                </a:solidFill>
              </a:rPr>
            </a:br>
            <a:r>
              <a:rPr b="0" lang="sl-SI" sz="3555" cap="none">
                <a:solidFill>
                  <a:srgbClr val="862110"/>
                </a:solidFill>
              </a:rPr>
              <a:t>Resnična izobrazba</a:t>
            </a:r>
            <a:br>
              <a:rPr b="0" lang="sl-SI" sz="3555" cap="none">
                <a:solidFill>
                  <a:srgbClr val="862110"/>
                </a:solidFill>
              </a:rPr>
            </a:br>
            <a:r>
              <a:rPr b="0" lang="sl-SI" sz="3555" cap="none">
                <a:solidFill>
                  <a:srgbClr val="862110"/>
                </a:solidFill>
              </a:rPr>
              <a:t>je izobrazba srca.</a:t>
            </a:r>
            <a:br>
              <a:rPr b="0" lang="sl-SI" sz="3555" cap="none">
                <a:solidFill>
                  <a:srgbClr val="862110"/>
                </a:solidFill>
              </a:rPr>
            </a:br>
            <a:r>
              <a:rPr b="0" i="1" lang="sl-SI" sz="2500" cap="none">
                <a:solidFill>
                  <a:srgbClr val="862110"/>
                </a:solidFill>
              </a:rPr>
              <a:t>Srečko Kosovel</a:t>
            </a:r>
            <a:endParaRPr b="0" i="1" sz="2500" cap="none">
              <a:solidFill>
                <a:srgbClr val="86211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62110"/>
              </a:buClr>
              <a:buSzPct val="100000"/>
              <a:buFont typeface="Century Schoolbook"/>
              <a:buNone/>
            </a:pPr>
            <a:br>
              <a:rPr lang="sl-SI">
                <a:solidFill>
                  <a:srgbClr val="862110"/>
                </a:solidFill>
              </a:rPr>
            </a:br>
            <a:endParaRPr/>
          </a:p>
        </p:txBody>
      </p:sp>
      <p:pic>
        <p:nvPicPr>
          <p:cNvPr id="164" name="Google Shape;16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0152" y="260648"/>
            <a:ext cx="2574286" cy="792088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ltana">
  <a:themeElements>
    <a:clrScheme name="Altana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ova tema">
  <a:themeElements>
    <a:clrScheme name="Pisarn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2011-11-18T17:59:07Z</dcterms:created>
  <dc:creator>Hišni</dc:creator>
</cp:coreProperties>
</file>